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37" r:id="rId16"/>
    <p:sldId id="302" r:id="rId17"/>
    <p:sldId id="303" r:id="rId18"/>
    <p:sldId id="372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373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407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74" r:id="rId52"/>
    <p:sldId id="300" r:id="rId53"/>
    <p:sldId id="30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3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25071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  <a:endParaRPr kumimoji="1"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125071" y="917464"/>
            <a:ext cx="10515600" cy="2499379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57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838200" y="1744663"/>
            <a:ext cx="10515600" cy="42910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imag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10871" y="3602038"/>
            <a:ext cx="91440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  <a:endParaRPr kumimoji="1"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125071" y="596767"/>
            <a:ext cx="10515600" cy="2662840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21151" y="5800846"/>
            <a:ext cx="10515600" cy="484208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  <a:endParaRPr kumimoji="1"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71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7" name="标题 16"/>
          <p:cNvSpPr>
            <a:spLocks noGrp="1"/>
          </p:cNvSpPr>
          <p:nvPr>
            <p:ph type="title" hasCustomPrompt="1"/>
          </p:nvPr>
        </p:nvSpPr>
        <p:spPr>
          <a:xfrm>
            <a:off x="921150" y="4833257"/>
            <a:ext cx="10515599" cy="817933"/>
          </a:xfrm>
        </p:spPr>
        <p:txBody>
          <a:bodyPr anchor="ctr" anchorCtr="1"/>
          <a:lstStyle/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 b="1" i="0" baseline="0"/>
            </a:lvl1pPr>
          </a:lstStyle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838200" y="1839913"/>
            <a:ext cx="10515600" cy="4410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请输入内容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2" hasCustomPrompt="1"/>
          </p:nvPr>
        </p:nvSpPr>
        <p:spPr>
          <a:xfrm>
            <a:off x="5355773" y="2255838"/>
            <a:ext cx="5998028" cy="3538537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  <a:endParaRPr kumimoji="1"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726379" cy="6858000"/>
          </a:xfrm>
          <a:blipFill>
            <a:blip r:embed="rId2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kumimoji="1"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355772" y="961901"/>
            <a:ext cx="5998028" cy="1068780"/>
          </a:xfrm>
        </p:spPr>
        <p:txBody>
          <a:bodyPr/>
          <a:lstStyle/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424613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732588" y="0"/>
            <a:ext cx="5459412" cy="321821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732588" y="3503221"/>
            <a:ext cx="5459412" cy="335477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3798277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123713" y="0"/>
            <a:ext cx="3854303" cy="68580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8285163" y="0"/>
            <a:ext cx="3906837" cy="6858000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12" hasCustomPrompt="1"/>
          </p:nvPr>
        </p:nvSpPr>
        <p:spPr>
          <a:xfrm>
            <a:off x="838199" y="1828800"/>
            <a:ext cx="5154637" cy="4219575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  <a:endParaRPr kumimoji="1"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302326" y="1828800"/>
            <a:ext cx="5051474" cy="42195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内容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86EA-347A-0A4B-B731-411027E898F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4C02E-4B37-F146-8FFE-91CADB2232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系统实现——前端-地图编辑/浏览器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400800" y="1993900"/>
            <a:ext cx="3136900" cy="105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400800" y="4927600"/>
            <a:ext cx="5156200" cy="78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400800" y="3441700"/>
            <a:ext cx="3695700" cy="96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0274300" y="3441700"/>
            <a:ext cx="12700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9550400" y="2247900"/>
            <a:ext cx="8763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alphaModFix amt="100000"/>
          </a:blip>
          <a:srcRect/>
          <a:stretch>
            <a:fillRect/>
          </a:stretch>
        </p:blipFill>
        <p:spPr>
          <a:xfrm>
            <a:off x="10579100" y="2247900"/>
            <a:ext cx="977900" cy="97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790700"/>
            <a:ext cx="5715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使用腾讯地图的接口在地图上绘制标注内容，并完成地址搜索、标注的选择与删除等操作。使用其他工具包完成更改图标或颜色、切换楼层、添加详情页等功能，并进行页面美化。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使用微信小程序完成显示地图标注、切换楼层、跳转至详情页、开启/关闭路线等功能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使用数据可视化工具包d3.js来完成详情页上标注内容的绘制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270000" y="635000"/>
            <a:ext cx="91186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874000" y="635000"/>
            <a:ext cx="3429000" cy="558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270000" y="635000"/>
            <a:ext cx="2794000" cy="558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4699000" y="635000"/>
            <a:ext cx="27940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云端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10" y="-100330"/>
            <a:ext cx="3929380" cy="10325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6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系统技术架构</a:t>
            </a:r>
            <a:endParaRPr lang="en-US"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838200"/>
            <a:ext cx="119253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079500" y="1714500"/>
            <a:ext cx="10071100" cy="387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340" y="184785"/>
            <a:ext cx="4591685" cy="103251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3600">
                <a:solidFill>
                  <a:srgbClr val="676B6F"/>
                </a:solidFill>
                <a:latin typeface="微软雅黑" panose="020B0503020204020204" charset="-122"/>
              </a:rPr>
              <a:t>数据库设计：</a:t>
            </a:r>
            <a:r>
              <a:rPr lang="en-US" sz="3600">
                <a:solidFill>
                  <a:srgbClr val="676B6F"/>
                </a:solidFill>
                <a:latin typeface="微软雅黑" panose="020B0503020204020204" charset="-122"/>
              </a:rPr>
              <a:t>E-R图</a:t>
            </a:r>
            <a:endParaRPr lang="en-US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小程序端：游客使用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270" y="50800"/>
            <a:ext cx="3460115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-“</a:t>
            </a:r>
            <a:r>
              <a:rPr lang="zh-CN" altLang="en-US" sz="3600"/>
              <a:t>发现</a:t>
            </a:r>
            <a:r>
              <a:rPr lang="en-US" altLang="zh-CN" sz="3600"/>
              <a:t>”</a:t>
            </a:r>
            <a:r>
              <a:rPr lang="zh-CN" altLang="en-US" sz="3600"/>
              <a:t>页</a:t>
            </a:r>
            <a:endParaRPr lang="zh-CN" altLang="en-US" sz="3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775700" y="50800"/>
            <a:ext cx="3111500" cy="674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77800" y="1129030"/>
            <a:ext cx="2336800" cy="266636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</a:rPr>
              <a:t>“发现" 页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博览会展区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文化节展区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毕业展展区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招聘会展区 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2260600" y="876300"/>
            <a:ext cx="2755900" cy="598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5613400" y="774700"/>
            <a:ext cx="27813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965" y="984250"/>
            <a:ext cx="4706620" cy="454660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algn="l"/>
            <a:endParaRPr lang="en-US" sz="20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搜索各类型会展项目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个性化推荐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搜集分析游客的历史游览信息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热门推荐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向游客推荐近期的热门会展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榜单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最新发布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3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展示最新发布的会展项目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热搜榜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3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展示热门搜索会展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651500" y="-25400"/>
            <a:ext cx="3187700" cy="690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978900" y="0"/>
            <a:ext cx="3162300" cy="68580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128270" y="50800"/>
            <a:ext cx="3963670" cy="876300"/>
          </a:xfrm>
          <a:prstGeom prst="rect">
            <a:avLst/>
          </a:prstGeom>
        </p:spPr>
        <p:txBody>
          <a:bodyPr rtlCol="0" anchor="t">
            <a:normAutofit fontScale="90000"/>
          </a:bodyPr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-“</a:t>
            </a:r>
            <a:r>
              <a:rPr lang="zh-CN" altLang="en-US" sz="3600"/>
              <a:t>会展中心</a:t>
            </a:r>
            <a:r>
              <a:rPr lang="en-US" altLang="zh-CN" sz="3600"/>
              <a:t>”</a:t>
            </a:r>
            <a:r>
              <a:rPr lang="zh-CN" altLang="en-US" sz="3600"/>
              <a:t>页</a:t>
            </a:r>
            <a:endParaRPr lang="zh-CN" alt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20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我的收藏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存储游客收藏的会展项目，方便游客查看。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343900" y="0"/>
            <a:ext cx="3162300" cy="685800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128270" y="50800"/>
            <a:ext cx="3007360" cy="876300"/>
          </a:xfrm>
          <a:prstGeom prst="rect">
            <a:avLst/>
          </a:prstGeom>
        </p:spPr>
        <p:txBody>
          <a:bodyPr rtlCol="0" anchor="t">
            <a:normAutofit fontScale="80000"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</a:t>
            </a:r>
            <a:r>
              <a:rPr lang="zh-CN" altLang="en-US" sz="3600"/>
              <a:t>个人主页</a:t>
            </a:r>
            <a:endParaRPr lang="zh-CN" altLang="en-US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-812800" y="0"/>
            <a:ext cx="5346700" cy="711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7500" y="990600"/>
            <a:ext cx="5626100" cy="9017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44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5473700" y="2260600"/>
            <a:ext cx="3454400" cy="40640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95000"/>
              </a:lnSpc>
            </a:pPr>
            <a:r>
              <a:rPr lang="en-US" sz="2000">
                <a:solidFill>
                  <a:srgbClr val="41464B"/>
                </a:solidFill>
                <a:latin typeface="sans-serif"/>
                <a:ea typeface="sans-serif"/>
              </a:rPr>
              <a:t>需求分析</a:t>
            </a:r>
            <a:endParaRPr lang="en-US" sz="1100"/>
          </a:p>
          <a:p>
            <a:pPr algn="l">
              <a:lnSpc>
                <a:spcPct val="195000"/>
              </a:lnSpc>
            </a:pPr>
            <a:r>
              <a:rPr lang="en-US" sz="2000">
                <a:solidFill>
                  <a:srgbClr val="41464B"/>
                </a:solidFill>
                <a:latin typeface="sans-serif"/>
                <a:ea typeface="sans-serif"/>
              </a:rPr>
              <a:t>系统设计</a:t>
            </a:r>
            <a:endParaRPr lang="en-US" sz="2000">
              <a:solidFill>
                <a:srgbClr val="41464B"/>
              </a:solidFill>
              <a:latin typeface="sans-serif"/>
              <a:ea typeface="sans-serif"/>
            </a:endParaRPr>
          </a:p>
          <a:p>
            <a:pPr algn="l">
              <a:lnSpc>
                <a:spcPct val="195000"/>
              </a:lnSpc>
            </a:pPr>
            <a:r>
              <a:rPr lang="en-US" sz="2000">
                <a:solidFill>
                  <a:srgbClr val="41464B"/>
                </a:solidFill>
                <a:latin typeface="sans-serif"/>
                <a:ea typeface="sans-serif"/>
              </a:rPr>
              <a:t>系统实现</a:t>
            </a:r>
            <a:endParaRPr lang="en-US" sz="2000">
              <a:solidFill>
                <a:srgbClr val="41464B"/>
              </a:solidFill>
              <a:latin typeface="sans-serif"/>
              <a:ea typeface="sans-serif"/>
            </a:endParaRPr>
          </a:p>
          <a:p>
            <a:pPr algn="l">
              <a:lnSpc>
                <a:spcPct val="195000"/>
              </a:lnSpc>
            </a:pPr>
            <a:r>
              <a:rPr lang="en-US" sz="2000">
                <a:solidFill>
                  <a:srgbClr val="41464B"/>
                </a:solidFill>
                <a:latin typeface="sans-serif"/>
                <a:ea typeface="sans-serif"/>
              </a:rPr>
              <a:t>系统测试</a:t>
            </a:r>
            <a:endParaRPr lang="en-US" sz="2000">
              <a:solidFill>
                <a:srgbClr val="41464B"/>
              </a:solidFill>
              <a:latin typeface="sans-serif"/>
              <a:ea typeface="sans-serif"/>
            </a:endParaRPr>
          </a:p>
          <a:p>
            <a:pPr algn="l">
              <a:lnSpc>
                <a:spcPct val="195000"/>
              </a:lnSpc>
            </a:pPr>
            <a:r>
              <a:rPr lang="en-US" sz="2000">
                <a:solidFill>
                  <a:srgbClr val="41464B"/>
                </a:solidFill>
                <a:latin typeface="sans-serif"/>
                <a:ea typeface="sans-serif"/>
              </a:rPr>
              <a:t>系统展示</a:t>
            </a:r>
            <a:endParaRPr lang="en-US" sz="2000">
              <a:solidFill>
                <a:srgbClr val="41464B"/>
              </a:solidFill>
              <a:latin typeface="sans-serif"/>
              <a:ea typeface="sans-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676400"/>
            <a:ext cx="65786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20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搜索感兴趣的会展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获取会展详情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加入收藏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进入会展地图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499100" y="0"/>
            <a:ext cx="31623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067800" y="0"/>
            <a:ext cx="3111500" cy="67437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128270" y="50800"/>
            <a:ext cx="37465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</a:t>
            </a:r>
            <a:r>
              <a:rPr lang="zh-CN" altLang="en-US" sz="3600"/>
              <a:t>搜索会展</a:t>
            </a:r>
            <a:endParaRPr lang="zh-CN" altLang="en-US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900295" y="-50800"/>
            <a:ext cx="3403600" cy="736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981200"/>
            <a:ext cx="4660900" cy="301498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20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空间布局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查看具体位置的活动信息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查看会展区域的休息区、餐饮区、卫生间、出口…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查看活动区域的详情页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420100" y="469900"/>
            <a:ext cx="3657600" cy="59055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128270" y="50800"/>
            <a:ext cx="462534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</a:t>
            </a:r>
            <a:r>
              <a:rPr lang="zh-CN" altLang="en-US" sz="3600"/>
              <a:t>进入展区</a:t>
            </a:r>
            <a:r>
              <a:rPr lang="zh-CN" altLang="en-US" sz="3600"/>
              <a:t>地图</a:t>
            </a:r>
            <a:endParaRPr lang="zh-CN" altLang="en-US"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422900" y="0"/>
            <a:ext cx="3378200" cy="7327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525" y="1930400"/>
            <a:ext cx="3508375" cy="249174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/>
            <a:endParaRPr lang="en-US" sz="20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更换楼层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查看各楼层布局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显示导览路线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2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指导游客规划行程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042400" y="38100"/>
            <a:ext cx="3136900" cy="68072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128270" y="50800"/>
            <a:ext cx="3668395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</a:t>
            </a:r>
            <a:r>
              <a:rPr lang="zh-CN" altLang="en-US" sz="3600"/>
              <a:t>展区地图</a:t>
            </a:r>
            <a:endParaRPr lang="zh-CN" altLang="en-US"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264400" y="0"/>
            <a:ext cx="3352800" cy="726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9500" y="1993900"/>
            <a:ext cx="4229100" cy="92202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20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查看会展项目的具体活动信息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8270" y="50800"/>
            <a:ext cx="4465955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3600"/>
              <a:t>小程序</a:t>
            </a:r>
            <a:r>
              <a:rPr lang="en-US" altLang="zh-CN" sz="3600"/>
              <a:t>-</a:t>
            </a:r>
            <a:r>
              <a:rPr lang="zh-CN" altLang="en-US" sz="3600"/>
              <a:t>会展活动列表</a:t>
            </a:r>
            <a:endParaRPr lang="zh-CN" altLang="en-US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PC</a:t>
            </a:r>
            <a:r>
              <a:rPr lang="zh-CN" altLang="en-US"/>
              <a:t>端：会展</a:t>
            </a:r>
            <a:r>
              <a:rPr lang="zh-CN" altLang="en-US"/>
              <a:t>主办方使用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25" y="-109855"/>
            <a:ext cx="4609465" cy="9277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主办方注册、登陆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350510" y="215900"/>
            <a:ext cx="6223000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90500" y="3708400"/>
            <a:ext cx="5435600" cy="257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502400" y="3708400"/>
            <a:ext cx="54229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270" y="-245110"/>
            <a:ext cx="3272790" cy="9277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主办方主页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58800" y="787400"/>
            <a:ext cx="112141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455" y="-22225"/>
            <a:ext cx="3022600" cy="9277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创建会展项目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422650" y="760730"/>
            <a:ext cx="53467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35000" y="1498600"/>
            <a:ext cx="11049000" cy="393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95" y="-6350"/>
            <a:ext cx="5224780" cy="9277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添加活动、添加地图</a:t>
            </a:r>
            <a:endParaRPr 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475" y="62230"/>
            <a:ext cx="3606800" cy="927735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添加活动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441700" y="635000"/>
            <a:ext cx="623570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2286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384300"/>
            <a:ext cx="762000" cy="267652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文化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节</a:t>
            </a:r>
            <a:endParaRPr lang="en-US" sz="1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866900" y="1384300"/>
            <a:ext cx="2349500" cy="527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813800" y="1371600"/>
            <a:ext cx="2540000" cy="527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5334000" y="1384300"/>
            <a:ext cx="2349500" cy="527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1384300"/>
            <a:ext cx="762000" cy="267652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博览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会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7975600" y="1384300"/>
            <a:ext cx="762000" cy="267652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毕业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展</a:t>
            </a:r>
            <a:endParaRPr lang="en-US"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325" y="-164465"/>
            <a:ext cx="2814320" cy="176466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添加地图    </a:t>
            </a:r>
            <a:r>
              <a:rPr 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D3.js</a:t>
            </a:r>
            <a:endParaRPr lang="en-US" sz="3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43915" y="1774825"/>
            <a:ext cx="10274300" cy="4508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273300" y="635000"/>
            <a:ext cx="7543800" cy="6070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9545" y="176530"/>
            <a:ext cx="3305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绘制展区地图</a:t>
            </a:r>
            <a:endParaRPr lang="zh-CN" altLang="en-US"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778000" y="736600"/>
            <a:ext cx="8648700" cy="6045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88265"/>
            <a:ext cx="262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关联活动</a:t>
            </a:r>
            <a:endParaRPr lang="zh-CN" altLang="en-US"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028700" y="1016000"/>
            <a:ext cx="10172700" cy="5092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88265"/>
            <a:ext cx="262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关联活动</a:t>
            </a:r>
            <a:endParaRPr lang="zh-CN" altLang="en-US"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927100" y="1028700"/>
            <a:ext cx="10325100" cy="5003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88265"/>
            <a:ext cx="262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关联结果</a:t>
            </a:r>
            <a:endParaRPr lang="zh-CN" altLang="en-US"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08300" y="1257300"/>
            <a:ext cx="6388100" cy="5207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88265"/>
            <a:ext cx="262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关联详情页</a:t>
            </a:r>
            <a:endParaRPr lang="zh-CN" altLang="en-US"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736600"/>
            <a:ext cx="62611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803900" y="3721100"/>
            <a:ext cx="6248400" cy="2844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245" y="88265"/>
            <a:ext cx="26244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搜索会展</a:t>
            </a:r>
            <a:endParaRPr lang="zh-CN" altLang="en-US"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60" y="24130"/>
            <a:ext cx="4672330" cy="92773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32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游客游览数据统计分析</a:t>
            </a:r>
            <a:endParaRPr 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447800" y="1143000"/>
            <a:ext cx="9652000" cy="186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651000" y="3467100"/>
            <a:ext cx="75565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120900" y="927100"/>
            <a:ext cx="7340600" cy="184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841500" y="3479800"/>
            <a:ext cx="85217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游客游览信息采集分析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511300" y="1270000"/>
            <a:ext cx="2400300" cy="88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547100" y="1168400"/>
            <a:ext cx="2895600" cy="521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 l="8955"/>
          <a:stretch>
            <a:fillRect/>
          </a:stretch>
        </p:blipFill>
        <p:spPr>
          <a:xfrm>
            <a:off x="1536700" y="3302000"/>
            <a:ext cx="2171700" cy="86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524000" y="4254500"/>
            <a:ext cx="2159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 amt="100000"/>
          </a:blip>
          <a:srcRect l="11235"/>
          <a:stretch>
            <a:fillRect/>
          </a:stretch>
        </p:blipFill>
        <p:spPr>
          <a:xfrm>
            <a:off x="1536700" y="5321300"/>
            <a:ext cx="850900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alphaModFix amt="100000"/>
          </a:blip>
          <a:srcRect/>
          <a:stretch>
            <a:fillRect/>
          </a:stretch>
        </p:blipFill>
        <p:spPr>
          <a:xfrm>
            <a:off x="1549400" y="2311400"/>
            <a:ext cx="19812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alphaModFix amt="100000"/>
          </a:blip>
          <a:srcRect/>
          <a:stretch>
            <a:fillRect/>
          </a:stretch>
        </p:blipFill>
        <p:spPr>
          <a:xfrm>
            <a:off x="5067300" y="1270000"/>
            <a:ext cx="2552700" cy="495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alphaModFix amt="100000"/>
          </a:blip>
          <a:srcRect/>
          <a:stretch>
            <a:fillRect/>
          </a:stretch>
        </p:blipFill>
        <p:spPr>
          <a:xfrm>
            <a:off x="9423400" y="3695700"/>
            <a:ext cx="2019300" cy="226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alphaModFix amt="100000"/>
          </a:blip>
          <a:srcRect/>
          <a:stretch>
            <a:fillRect/>
          </a:stretch>
        </p:blipFill>
        <p:spPr>
          <a:xfrm>
            <a:off x="5765800" y="1358900"/>
            <a:ext cx="1752600" cy="72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100" y="1270000"/>
            <a:ext cx="762000" cy="439991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定制地图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？</a:t>
            </a:r>
            <a:endParaRPr lang="en-US" sz="1100"/>
          </a:p>
        </p:txBody>
      </p:sp>
      <p:sp>
        <p:nvSpPr>
          <p:cNvPr id="12" name="TextBox 11"/>
          <p:cNvSpPr txBox="1"/>
          <p:nvPr/>
        </p:nvSpPr>
        <p:spPr>
          <a:xfrm>
            <a:off x="4229100" y="1270000"/>
            <a:ext cx="762000" cy="439991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冷门应用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?</a:t>
            </a:r>
            <a:endParaRPr lang="en-US" sz="1100"/>
          </a:p>
        </p:txBody>
      </p:sp>
      <p:sp>
        <p:nvSpPr>
          <p:cNvPr id="13" name="TextBox 12"/>
          <p:cNvSpPr txBox="1"/>
          <p:nvPr/>
        </p:nvSpPr>
        <p:spPr>
          <a:xfrm>
            <a:off x="7708900" y="1270000"/>
            <a:ext cx="762000" cy="4722495"/>
          </a:xfrm>
          <a:prstGeom prst="rect">
            <a:avLst/>
          </a:prstGeom>
          <a:solidFill>
            <a:scrgbClr r="34911" g="35885" b="37374"/>
          </a:solidFill>
        </p:spPr>
        <p:txBody>
          <a:bodyPr wrap="square"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企业合  </a:t>
            </a:r>
            <a:r>
              <a:rPr lang="zh-CN" altLang="en-US" sz="4000" b="1">
                <a:solidFill>
                  <a:srgbClr val="FFFFFF"/>
                </a:solidFill>
                <a:latin typeface="sans-serif"/>
                <a:ea typeface="sans-serif"/>
              </a:rPr>
              <a:t>作</a:t>
            </a:r>
            <a:endParaRPr lang="zh-CN" alt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400" b="1">
                <a:solidFill>
                  <a:srgbClr val="FFFFFF"/>
                </a:solidFill>
                <a:latin typeface="sans-serif"/>
                <a:ea typeface="sans-serif"/>
                <a:sym typeface="+mn-ea"/>
              </a:rPr>
              <a:t>?</a:t>
            </a:r>
            <a:endParaRPr lang="en-US" sz="1100"/>
          </a:p>
          <a:p>
            <a:pPr algn="ctr">
              <a:lnSpc>
                <a:spcPct val="140000"/>
              </a:lnSpc>
            </a:pPr>
            <a:endParaRPr lang="en-US" altLang="zh-CN"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200" y="7874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409700" y="1879600"/>
            <a:ext cx="8890000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200" y="7874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952500" y="2019300"/>
            <a:ext cx="10096500" cy="3784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 r="947"/>
          <a:stretch>
            <a:fillRect/>
          </a:stretch>
        </p:blipFill>
        <p:spPr>
          <a:xfrm>
            <a:off x="241300" y="1765300"/>
            <a:ext cx="5638800" cy="290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 b="3361"/>
          <a:stretch>
            <a:fillRect/>
          </a:stretch>
        </p:blipFill>
        <p:spPr>
          <a:xfrm>
            <a:off x="5969000" y="1765300"/>
            <a:ext cx="5994400" cy="2349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2032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977900" y="2984500"/>
            <a:ext cx="7023100" cy="3568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556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1079500" y="1320800"/>
            <a:ext cx="9182100" cy="1422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关联分析是在大规模数据集中寻找关系的任务。这些关系可以有两种形式：</a:t>
            </a:r>
            <a:endParaRPr lang="en-US" sz="1100"/>
          </a:p>
          <a:p>
            <a:pPr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</a:rPr>
              <a:t>      频繁项集（frequent item sets）是经常出现在一块的物品的集合。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</a:endParaRPr>
          </a:p>
          <a:p>
            <a:pPr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</a:rPr>
              <a:t>      关联规则（association rules）两种物品之间可能存在很强的关系。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</a:endParaRPr>
          </a:p>
        </p:txBody>
      </p:sp>
      <p:sp>
        <p:nvSpPr>
          <p:cNvPr id="5" name="AutoShape 4"/>
          <p:cNvSpPr/>
          <p:nvPr/>
        </p:nvSpPr>
        <p:spPr>
          <a:xfrm>
            <a:off x="1333500" y="1943100"/>
            <a:ext cx="215900" cy="177800"/>
          </a:xfrm>
          <a:prstGeom prst="ellipse">
            <a:avLst/>
          </a:prstGeom>
          <a:solidFill>
            <a:scrgbClr r="5206" g="6038" b="6942"/>
          </a:solidFill>
          <a:ln>
            <a:noFill/>
          </a:ln>
        </p:spPr>
      </p:sp>
      <p:sp>
        <p:nvSpPr>
          <p:cNvPr id="6" name="AutoShape 5"/>
          <p:cNvSpPr/>
          <p:nvPr/>
        </p:nvSpPr>
        <p:spPr>
          <a:xfrm>
            <a:off x="1333500" y="2349500"/>
            <a:ext cx="215900" cy="177800"/>
          </a:xfrm>
          <a:prstGeom prst="ellipse">
            <a:avLst/>
          </a:prstGeom>
          <a:solidFill>
            <a:scrgbClr r="5206" g="6038" b="6942"/>
          </a:solidFill>
          <a:ln>
            <a:noFill/>
          </a:ln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701800" y="1625600"/>
            <a:ext cx="9207500" cy="445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5715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235200" y="1587500"/>
            <a:ext cx="73025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1700" y="546100"/>
            <a:ext cx="10160000" cy="9017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系统实现——用户行为模式分析</a:t>
            </a:r>
            <a:endParaRPr lang="en-US" sz="1100"/>
          </a:p>
        </p:txBody>
      </p:sp>
      <p:sp>
        <p:nvSpPr>
          <p:cNvPr id="4" name="TextBox 3"/>
          <p:cNvSpPr txBox="1"/>
          <p:nvPr/>
        </p:nvSpPr>
        <p:spPr>
          <a:xfrm>
            <a:off x="2235200" y="5016500"/>
            <a:ext cx="9994900" cy="10922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200">
                <a:solidFill>
                  <a:srgbClr val="676B6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有一个用户历史地点表{}</a:t>
            </a:r>
            <a:endParaRPr lang="en-US" sz="1100"/>
          </a:p>
          <a:p>
            <a:pPr algn="l">
              <a:lnSpc>
                <a:spcPct val="140000"/>
              </a:lnSpc>
            </a:pPr>
            <a:r>
              <a:rPr lang="en-US" sz="1200">
                <a:solidFill>
                  <a:srgbClr val="676B6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若{}为空表,则推荐最热门的景点，如：推荐36,17等点</a:t>
            </a:r>
            <a:endParaRPr lang="en-US" sz="1200">
              <a:solidFill>
                <a:srgbClr val="676B6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en-US" sz="1200">
                <a:solidFill>
                  <a:srgbClr val="676B6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若{}={3,17}，则以此遍历各个历史点推荐，如：</a:t>
            </a:r>
            <a:endParaRPr lang="en-US" sz="1200">
              <a:solidFill>
                <a:srgbClr val="676B6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en-US" sz="1200">
                <a:solidFill>
                  <a:srgbClr val="676B6F"/>
                </a:solidFill>
                <a:latin typeface="宋体" panose="02010600030101010101" pitchFamily="2" charset="-122"/>
              </a:rPr>
              <a:t>      遍历3，无强关联点；遍历17，可知17与35有强关联，推荐35点</a:t>
            </a:r>
            <a:endParaRPr lang="en-US" sz="1200">
              <a:solidFill>
                <a:srgbClr val="676B6F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8370" y="-38735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最有趣的bug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39700" y="2641600"/>
            <a:ext cx="5105400" cy="1422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异步request请求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渲染地图界面时地图数据尚未从server返回，地图加载失败。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864100" y="1028700"/>
            <a:ext cx="64008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00" y="203200"/>
            <a:ext cx="4902200" cy="1041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解决办法：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微软雅黑" panose="020B0503020204020204" charset="-122"/>
              </a:rPr>
              <a:t>success响应返回后，回调地图渲染函数</a:t>
            </a:r>
            <a:endParaRPr lang="en-US" sz="1800">
              <a:solidFill>
                <a:srgbClr val="676B6F"/>
              </a:solidFill>
              <a:latin typeface="微软雅黑" panose="020B050302020402020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41300" y="1320800"/>
            <a:ext cx="4711700" cy="452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737100" y="1308100"/>
            <a:ext cx="74422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31445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项目优势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155700"/>
            <a:ext cx="10160000" cy="537464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1、面向中小型会展</a:t>
            </a:r>
            <a:endParaRPr lang="en-US" sz="1100"/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      中小型展商：1）没有充足经费和精力 置办导览设施、导览手册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                     2）没有经费做宣传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      我们的平台：一站式发布展会信息、展区详细的内部地理结构，游客只需在小程序发现会展，便可查看会展信息、会展内部地图。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2、绿色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      淘汰传统的导览手册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3、导览效果优于传统的导览手册</a:t>
            </a:r>
            <a:endParaRPr lang="en-US" sz="1800">
              <a:solidFill>
                <a:srgbClr val="676B6F"/>
              </a:solidFill>
              <a:latin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游客从地图上可以清楚看到自己当前所处位置</a:t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便于查看周围环境信息</a:t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在定位图标、地图的指导下，可以方便地规划自己的行进路线</a:t>
            </a:r>
            <a:endParaRPr lang="en-US"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6690" y="1155700"/>
            <a:ext cx="4297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让天下没有难办的会展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89710" y="1459865"/>
            <a:ext cx="9212580" cy="26149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/>
              <a:t>平台盈利模式：</a:t>
            </a:r>
            <a:endParaRPr lang="zh-CN" altLang="en-US" sz="3200"/>
          </a:p>
          <a:p>
            <a:pPr algn="l"/>
            <a:endParaRPr lang="zh-CN" altLang="en-US" sz="3200"/>
          </a:p>
          <a:p>
            <a:pPr algn="l"/>
            <a:r>
              <a:rPr lang="zh-CN" altLang="en-US" sz="2000"/>
              <a:t>                  </a:t>
            </a:r>
            <a:r>
              <a:rPr lang="en-US" altLang="zh-CN" sz="2000"/>
              <a:t>1</a:t>
            </a:r>
            <a:r>
              <a:rPr lang="zh-CN" altLang="en-US" sz="2000"/>
              <a:t>、主办方注册、</a:t>
            </a:r>
            <a:r>
              <a:rPr lang="zh-CN" altLang="en-US" sz="2000"/>
              <a:t>创建展览活动收费</a:t>
            </a:r>
            <a:endParaRPr lang="zh-CN" altLang="en-US" sz="2000"/>
          </a:p>
          <a:p>
            <a:pPr algn="l"/>
            <a:r>
              <a:rPr lang="zh-CN" altLang="en-US" sz="2000"/>
              <a:t>                  </a:t>
            </a:r>
            <a:r>
              <a:rPr lang="en-US" altLang="zh-CN" sz="2000"/>
              <a:t>2</a:t>
            </a:r>
            <a:r>
              <a:rPr lang="zh-CN" altLang="en-US" sz="2000"/>
              <a:t>、对主办方创建地图提供技术支持，收费</a:t>
            </a:r>
            <a:endParaRPr lang="zh-CN" altLang="en-US" sz="2000"/>
          </a:p>
          <a:p>
            <a:pPr algn="l"/>
            <a:r>
              <a:rPr lang="zh-CN" altLang="en-US" sz="2000"/>
              <a:t>                  </a:t>
            </a:r>
            <a:r>
              <a:rPr lang="en-US" altLang="zh-CN" sz="2000"/>
              <a:t>3</a:t>
            </a:r>
            <a:r>
              <a:rPr lang="zh-CN" altLang="en-US" sz="2000"/>
              <a:t>、主办方要求将自己的会展项目置顶，收取费用</a:t>
            </a:r>
            <a:endParaRPr lang="zh-CN" altLang="en-US" sz="2000"/>
          </a:p>
          <a:p>
            <a:pPr algn="l"/>
            <a:r>
              <a:rPr lang="zh-CN" altLang="en-US" sz="2000"/>
              <a:t>                  </a:t>
            </a:r>
            <a:r>
              <a:rPr lang="en-US" altLang="zh-CN" sz="2000"/>
              <a:t>4</a:t>
            </a:r>
            <a:r>
              <a:rPr lang="zh-CN" altLang="en-US" sz="2000"/>
              <a:t>、主办方要求将自己创建的会展项目排在搜索结果列表的前面，收费</a:t>
            </a:r>
            <a:endParaRPr lang="zh-CN" altLang="en-US" sz="2000"/>
          </a:p>
          <a:p>
            <a:pPr algn="l"/>
            <a:r>
              <a:rPr lang="zh-CN" altLang="en-US" sz="2000"/>
              <a:t>                  </a:t>
            </a:r>
            <a:r>
              <a:rPr lang="en-US" altLang="zh-CN" sz="2000"/>
              <a:t>5</a:t>
            </a:r>
            <a:r>
              <a:rPr lang="zh-CN" altLang="en-US" sz="2000"/>
              <a:t>、</a:t>
            </a:r>
            <a:r>
              <a:rPr lang="zh-CN" altLang="en-US" sz="2000">
                <a:sym typeface="+mn-ea"/>
              </a:rPr>
              <a:t>游客通过小程序报名，从报名费中收取部分费用</a:t>
            </a:r>
            <a:endParaRPr lang="zh-CN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9118600" y="1181100"/>
            <a:ext cx="2628900" cy="506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029200" y="1143000"/>
            <a:ext cx="3022600" cy="513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308100" y="1181100"/>
            <a:ext cx="2616200" cy="5067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500" y="1181100"/>
            <a:ext cx="762000" cy="4399915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全新开发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？</a:t>
            </a:r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4152900" y="1143000"/>
            <a:ext cx="762000" cy="353822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仅统计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?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8280400" y="1181100"/>
            <a:ext cx="762000" cy="353822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仅文稿</a:t>
            </a:r>
            <a:endParaRPr lang="en-US" sz="4000" b="1">
              <a:solidFill>
                <a:srgbClr val="FFFFFF"/>
              </a:solidFill>
              <a:latin typeface="sans-serif"/>
              <a:ea typeface="sans-serif"/>
            </a:endParaRPr>
          </a:p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sans-serif"/>
                <a:ea typeface="sans-serif"/>
              </a:rPr>
              <a:t>？</a:t>
            </a:r>
            <a:endParaRPr lang="en-US" sz="1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2771775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系统展示</a:t>
            </a:r>
            <a:endParaRPr lang="en-US"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2946400" y="279400"/>
            <a:ext cx="6299200" cy="629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1709400" y="6807200"/>
            <a:ext cx="63500" cy="38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270000" y="635000"/>
            <a:ext cx="943610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5003800" y="3225800"/>
            <a:ext cx="2235200" cy="200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130300" y="3289300"/>
            <a:ext cx="22479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8420100" y="3060700"/>
            <a:ext cx="30226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4200" y="1816100"/>
            <a:ext cx="3340100" cy="83820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主办方-网页端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8255000" y="1816100"/>
            <a:ext cx="3340100" cy="83820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游客-小程序端</a:t>
            </a:r>
            <a:endParaRPr lang="en-US" sz="1100"/>
          </a:p>
        </p:txBody>
      </p:sp>
      <p:sp>
        <p:nvSpPr>
          <p:cNvPr id="8" name="TextBox 7"/>
          <p:cNvSpPr txBox="1"/>
          <p:nvPr/>
        </p:nvSpPr>
        <p:spPr>
          <a:xfrm>
            <a:off x="5435600" y="1816100"/>
            <a:ext cx="1270000" cy="838200"/>
          </a:xfrm>
          <a:prstGeom prst="rect">
            <a:avLst/>
          </a:prstGeom>
          <a:solidFill>
            <a:scrgbClr r="5206" g="6038" b="6942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</a:rPr>
              <a:t> 云 </a:t>
            </a:r>
            <a:endParaRPr lang="en-US" sz="1100"/>
          </a:p>
        </p:txBody>
      </p:sp>
      <p:sp>
        <p:nvSpPr>
          <p:cNvPr id="9" name="AutoShape 8"/>
          <p:cNvSpPr/>
          <p:nvPr/>
        </p:nvSpPr>
        <p:spPr>
          <a:xfrm flipV="1">
            <a:off x="3924300" y="2235200"/>
            <a:ext cx="1549400" cy="0"/>
          </a:xfrm>
          <a:prstGeom prst="straightConnector1">
            <a:avLst/>
          </a:prstGeom>
          <a:ln w="25400">
            <a:solidFill>
              <a:scrgbClr r="19634" g="21043" b="22509"/>
            </a:solidFill>
            <a:headEnd type="triangle" w="lg" len="lg"/>
            <a:tailEnd type="triangle" w="lg" len="lg"/>
          </a:ln>
        </p:spPr>
      </p:sp>
      <p:sp>
        <p:nvSpPr>
          <p:cNvPr id="10" name="AutoShape 9"/>
          <p:cNvSpPr/>
          <p:nvPr/>
        </p:nvSpPr>
        <p:spPr>
          <a:xfrm flipV="1">
            <a:off x="6769100" y="2235200"/>
            <a:ext cx="1485900" cy="0"/>
          </a:xfrm>
          <a:prstGeom prst="straightConnector1">
            <a:avLst/>
          </a:prstGeom>
          <a:ln w="25400">
            <a:solidFill>
              <a:scrgbClr r="19634" g="21043" b="22509"/>
            </a:solidFill>
            <a:headEnd type="triangle" w="lg" len="lg"/>
            <a:tailEnd type="triangle" w="lg" len="lg"/>
          </a:ln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alphaModFix amt="100000"/>
          </a:blip>
          <a:srcRect t="6749" b="7727"/>
          <a:stretch>
            <a:fillRect/>
          </a:stretch>
        </p:blipFill>
        <p:spPr>
          <a:xfrm>
            <a:off x="8585200" y="3441700"/>
            <a:ext cx="901700" cy="153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2692400" y="3581400"/>
            <a:ext cx="1879600" cy="647700"/>
          </a:xfrm>
          <a:prstGeom prst="rect">
            <a:avLst/>
          </a:prstGeom>
        </p:spPr>
      </p:pic>
      <p:sp>
        <p:nvSpPr>
          <p:cNvPr id="13" name="AutoShape 12"/>
          <p:cNvSpPr/>
          <p:nvPr/>
        </p:nvSpPr>
        <p:spPr>
          <a:xfrm flipH="1" flipV="1">
            <a:off x="2425700" y="3695700"/>
            <a:ext cx="241300" cy="330200"/>
          </a:xfrm>
          <a:prstGeom prst="line">
            <a:avLst/>
          </a:prstGeom>
          <a:ln w="25400">
            <a:solidFill>
              <a:scrgbClr r="5206" g="6038" b="6942"/>
            </a:solidFill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946400"/>
            <a:ext cx="5118100" cy="3327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新建/编辑会展项目及有关信息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添加/编辑会展项目下的活动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编辑地图并分楼层、分详细级别绘制标注内容及推荐路线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将部分标注内容与活动相关联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统计游客游览数据，作以分析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9700" y="3009900"/>
            <a:ext cx="5283200" cy="3327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按照项目ID查看会展项目及信息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查看会展项目下的活动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查看地图及推荐路线，分楼层、分详细级别查看标注内容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查看标注内容所关联的活动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微软雅黑" panose="020B0503020204020204" charset="-122"/>
                <a:ea typeface="微软雅黑" panose="020B0503020204020204" charset="-122"/>
              </a:rPr>
              <a:t>智能搜索感兴趣的活动</a:t>
            </a:r>
            <a:endParaRPr lang="en-US" sz="2000">
              <a:solidFill>
                <a:srgbClr val="676B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系统设计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584200" y="1816100"/>
            <a:ext cx="3340100" cy="83820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主办方-网页端</a:t>
            </a:r>
            <a:endParaRPr lang="en-US" sz="1100"/>
          </a:p>
        </p:txBody>
      </p:sp>
      <p:sp>
        <p:nvSpPr>
          <p:cNvPr id="6" name="TextBox 5"/>
          <p:cNvSpPr txBox="1"/>
          <p:nvPr/>
        </p:nvSpPr>
        <p:spPr>
          <a:xfrm>
            <a:off x="8255000" y="1816100"/>
            <a:ext cx="3340100" cy="838200"/>
          </a:xfrm>
          <a:prstGeom prst="rect">
            <a:avLst/>
          </a:prstGeom>
          <a:solidFill>
            <a:scrgbClr r="34911" g="35885" b="37374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游客-小程序端</a:t>
            </a: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5435600" y="1816100"/>
            <a:ext cx="1270000" cy="838200"/>
          </a:xfrm>
          <a:prstGeom prst="rect">
            <a:avLst/>
          </a:prstGeom>
          <a:solidFill>
            <a:scrgbClr r="5206" g="6038" b="6942"/>
          </a:solidFill>
        </p:spPr>
        <p:txBody>
          <a:bodyPr rtlCol="0" anchor="t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4000" b="1">
                <a:solidFill>
                  <a:srgbClr val="FFFFFF"/>
                </a:solidFill>
                <a:latin typeface="微软雅黑" panose="020B0503020204020204" charset="-122"/>
              </a:rPr>
              <a:t> 云 </a:t>
            </a:r>
            <a:endParaRPr lang="en-US" sz="1100"/>
          </a:p>
        </p:txBody>
      </p:sp>
      <p:sp>
        <p:nvSpPr>
          <p:cNvPr id="8" name="AutoShape 7"/>
          <p:cNvSpPr/>
          <p:nvPr/>
        </p:nvSpPr>
        <p:spPr>
          <a:xfrm flipV="1">
            <a:off x="3924300" y="2235200"/>
            <a:ext cx="1549400" cy="0"/>
          </a:xfrm>
          <a:prstGeom prst="straightConnector1">
            <a:avLst/>
          </a:prstGeom>
          <a:ln w="25400">
            <a:solidFill>
              <a:scrgbClr r="19634" g="21043" b="22509"/>
            </a:solidFill>
            <a:headEnd type="triangle" w="lg" len="lg"/>
            <a:tailEnd type="triangle" w="lg" len="lg"/>
          </a:ln>
        </p:spPr>
      </p:sp>
      <p:sp>
        <p:nvSpPr>
          <p:cNvPr id="9" name="AutoShape 8"/>
          <p:cNvSpPr/>
          <p:nvPr/>
        </p:nvSpPr>
        <p:spPr>
          <a:xfrm flipV="1">
            <a:off x="6769100" y="2235200"/>
            <a:ext cx="1485900" cy="0"/>
          </a:xfrm>
          <a:prstGeom prst="straightConnector1">
            <a:avLst/>
          </a:prstGeom>
          <a:ln w="25400">
            <a:solidFill>
              <a:scrgbClr r="19634" g="21043" b="22509"/>
            </a:solidFill>
            <a:headEnd type="triangle" w="lg" len="lg"/>
            <a:tailEnd type="triangle" w="lg" len="lg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300" b="1">
                <a:solidFill>
                  <a:srgbClr val="41464B"/>
                </a:solidFill>
                <a:latin typeface="微软雅黑" panose="020B0503020204020204" charset="-122"/>
                <a:ea typeface="微软雅黑" panose="020B0503020204020204" charset="-122"/>
              </a:rPr>
              <a:t>系统实现——前端-地图编辑/浏览器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685800" y="1790700"/>
            <a:ext cx="5715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>
                <a:solidFill>
                  <a:srgbClr val="676B6F"/>
                </a:solidFill>
                <a:latin typeface="sans-serif"/>
                <a:ea typeface="sans-serif"/>
              </a:rPr>
              <a:t>使用GeoJSON格式记录地图标注数据。主办方端在完成地图的编辑后，以此格式保存所有绘制内容的地理坐标及额外信息；小程序端与小程序详情页端均按此格式解析绘制内容并进行显示。</a:t>
            </a:r>
            <a:endParaRPr lang="en-US" sz="200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endParaRPr sz="20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435100" y="5283200"/>
            <a:ext cx="42037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921500" y="1612900"/>
            <a:ext cx="4241800" cy="488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WPS 演示</Application>
  <PresentationFormat>宽屏</PresentationFormat>
  <Paragraphs>220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sans-serif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云端</vt:lpstr>
      <vt:lpstr>PowerPoint 演示文稿</vt:lpstr>
      <vt:lpstr>PowerPoint 演示文稿</vt:lpstr>
      <vt:lpstr>小程序端：游客使用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PC端：会展主办方使用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游客游览信息采集分析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Lenovo</cp:lastModifiedBy>
  <cp:revision>88</cp:revision>
  <dcterms:created xsi:type="dcterms:W3CDTF">2018-10-08T04:15:00Z</dcterms:created>
  <dcterms:modified xsi:type="dcterms:W3CDTF">2019-06-17T07:06:14Z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2052-11.1.0.8663</vt:lpwstr>
  </property>
</Properties>
</file>